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1"/>
  </p:notesMasterIdLst>
  <p:handoutMasterIdLst>
    <p:handoutMasterId r:id="rId22"/>
  </p:handoutMasterIdLst>
  <p:sldIdLst>
    <p:sldId id="280" r:id="rId2"/>
    <p:sldId id="281" r:id="rId3"/>
    <p:sldId id="282" r:id="rId4"/>
    <p:sldId id="283" r:id="rId5"/>
    <p:sldId id="284" r:id="rId6"/>
    <p:sldId id="278" r:id="rId7"/>
    <p:sldId id="279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77" r:id="rId16"/>
    <p:sldId id="262" r:id="rId17"/>
    <p:sldId id="263" r:id="rId18"/>
    <p:sldId id="264" r:id="rId19"/>
    <p:sldId id="265" r:id="rId2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234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8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4" rIns="96646" bIns="483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4/10/2022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8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6" tIns="48324" rIns="96646" bIns="483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06F915-D4FB-4D2A-8A5A-F3A08823B81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210" y="0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/>
          <a:lstStyle>
            <a:lvl1pPr algn="r">
              <a:defRPr sz="1200"/>
            </a:lvl1pPr>
          </a:lstStyle>
          <a:p>
            <a:r>
              <a:rPr lang="en-US"/>
              <a:t>4/10/2022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94" tIns="46896" rIns="93794" bIns="468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867" y="4620395"/>
            <a:ext cx="5853468" cy="3781061"/>
          </a:xfrm>
          <a:prstGeom prst="rect">
            <a:avLst/>
          </a:prstGeom>
        </p:spPr>
        <p:txBody>
          <a:bodyPr vert="horz" lIns="93794" tIns="46896" rIns="93794" bIns="468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654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210" y="9120654"/>
            <a:ext cx="3170357" cy="480547"/>
          </a:xfrm>
          <a:prstGeom prst="rect">
            <a:avLst/>
          </a:prstGeom>
        </p:spPr>
        <p:txBody>
          <a:bodyPr vert="horz" lIns="93794" tIns="46896" rIns="93794" bIns="46896" rtlCol="0" anchor="b"/>
          <a:lstStyle>
            <a:lvl1pPr algn="r">
              <a:defRPr sz="1200"/>
            </a:lvl1pPr>
          </a:lstStyle>
          <a:p>
            <a:fld id="{F2221CD7-7E14-4FB7-B422-9B52915A2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8882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4EC8493-6E10-4046-874F-B9A35AA696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22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D39BD-FB76-433C-B2D9-DEF5395B9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55702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03F9F-F8E4-4084-980D-A60414D29A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1605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AE835-E185-4CF1-8EE5-34D1220966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1862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E7B402C4-BA7F-4A25-9634-A0D2ED0B5C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6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8077A-B778-45DB-8283-D573F5779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5644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0E733-DE4A-4487-BA45-AC10D8DB7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51991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940569-E61B-4577-AE68-212DED0171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23897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2EE30-5A3E-4AF5-A315-714576D8C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58837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0A5E1-CA38-4EE7-A411-AFFE4837B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12159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EF6AC010-72C7-47E0-B6D5-5E41ECD0B0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44171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617EBA-5952-4C06-B1AC-BBE9B4002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400800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+mj-lt"/>
              </a:rPr>
              <a:t>1 Thessalonians 3:1-10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756194"/>
            <a:ext cx="8229600" cy="969496"/>
          </a:xfrm>
          <a:noFill/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Lacking In Your Faith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i="1" dirty="0">
                <a:solidFill>
                  <a:schemeClr val="tx1"/>
                </a:solidFill>
              </a:rPr>
              <a:t>“</a:t>
            </a:r>
            <a:r>
              <a:rPr lang="en-US" sz="4800" b="1" i="1" dirty="0">
                <a:solidFill>
                  <a:schemeClr val="tx1"/>
                </a:solidFill>
              </a:rPr>
              <a:t>Perfect What Is Lacking</a:t>
            </a:r>
            <a:r>
              <a:rPr lang="en-US" sz="4800" i="1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686800" cy="3939540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i="1" dirty="0"/>
              <a:t>“</a:t>
            </a:r>
            <a:r>
              <a:rPr lang="en-US" sz="4000" b="1" i="1" dirty="0"/>
              <a:t>Perfect</a:t>
            </a:r>
            <a:r>
              <a:rPr lang="en-US" sz="4000" i="1" dirty="0"/>
              <a:t>” – </a:t>
            </a:r>
            <a:r>
              <a:rPr lang="en-US" sz="4000" i="1" dirty="0" err="1"/>
              <a:t>katartizo</a:t>
            </a:r>
            <a:r>
              <a:rPr lang="en-US" sz="4000" i="1" dirty="0"/>
              <a:t> </a:t>
            </a:r>
            <a:r>
              <a:rPr lang="en-US" sz="4000" dirty="0"/>
              <a:t>- “to complete thoroughly, i.e. repair (literally or figuratively) or adjust” </a:t>
            </a:r>
            <a:r>
              <a:rPr lang="en-US" sz="3200" dirty="0"/>
              <a:t>(Strong)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>
              <a:buClr>
                <a:schemeClr val="tx1"/>
              </a:buClr>
            </a:pPr>
            <a:r>
              <a:rPr lang="en-US" sz="4000" i="1" dirty="0"/>
              <a:t>“</a:t>
            </a:r>
            <a:r>
              <a:rPr lang="en-US" sz="4000" b="1" i="1" dirty="0"/>
              <a:t>Lacking</a:t>
            </a:r>
            <a:r>
              <a:rPr lang="en-US" sz="4000" i="1" dirty="0"/>
              <a:t>” </a:t>
            </a:r>
            <a:r>
              <a:rPr lang="en-US" sz="3200" i="1" dirty="0"/>
              <a:t>– </a:t>
            </a:r>
            <a:r>
              <a:rPr lang="en-US" sz="4000" i="1" dirty="0" err="1"/>
              <a:t>husterema</a:t>
            </a:r>
            <a:r>
              <a:rPr lang="en-US" sz="4000" i="1" dirty="0"/>
              <a:t> </a:t>
            </a:r>
            <a:r>
              <a:rPr lang="en-US" sz="4000" dirty="0"/>
              <a:t>– “deficit; specifically, poverty” </a:t>
            </a:r>
            <a:r>
              <a:rPr lang="en-US" sz="3200" dirty="0"/>
              <a:t>(Strong)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570038"/>
            <a:ext cx="8991600" cy="477053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4000" b="1" u="sng" dirty="0"/>
              <a:t>A valid basis</a:t>
            </a:r>
            <a:r>
              <a:rPr lang="en-US" sz="4000" dirty="0"/>
              <a:t>.</a:t>
            </a:r>
            <a:r>
              <a:rPr lang="en-US" sz="24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Acts 17:2ff, 11</a:t>
            </a:r>
            <a:endParaRPr lang="en-US" sz="3200" dirty="0">
              <a:solidFill>
                <a:srgbClr val="FFFF00"/>
              </a:solidFill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Jesus is the Christ. </a:t>
            </a:r>
            <a:r>
              <a:rPr lang="en-US" sz="3200" dirty="0">
                <a:solidFill>
                  <a:srgbClr val="FF0000"/>
                </a:solidFill>
              </a:rPr>
              <a:t>cf. John 20:30-31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Resurrection.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1 Corinthians. 15:12-17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Many things taught with no valid basis …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Christ the author of denominationalism.</a:t>
            </a:r>
            <a:br>
              <a:rPr lang="en-US" sz="2800" dirty="0"/>
            </a:br>
            <a:r>
              <a:rPr lang="en-US" sz="2800" dirty="0">
                <a:solidFill>
                  <a:srgbClr val="FF0000"/>
                </a:solidFill>
              </a:rPr>
              <a:t>cf. Matthew 16:18; 1 Corinthians 14:33; Ephesians 1:22-23; 4:4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Salvation by faith only. </a:t>
            </a:r>
            <a:r>
              <a:rPr lang="en-US" sz="2800" dirty="0">
                <a:solidFill>
                  <a:srgbClr val="FF0000"/>
                </a:solidFill>
              </a:rPr>
              <a:t>cf. James 2:24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2800" dirty="0"/>
              <a:t>Sprinkling for baptism. </a:t>
            </a:r>
            <a:r>
              <a:rPr lang="en-US" sz="2800" dirty="0">
                <a:solidFill>
                  <a:srgbClr val="FF0000"/>
                </a:solidFill>
              </a:rPr>
              <a:t>cf. Romans 6:3-4</a:t>
            </a:r>
          </a:p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3200" dirty="0"/>
              <a:t>God’s word is the only valid basis for faith. </a:t>
            </a:r>
            <a:r>
              <a:rPr lang="en-US" sz="3200" dirty="0">
                <a:solidFill>
                  <a:srgbClr val="FF0000"/>
                </a:solidFill>
              </a:rPr>
              <a:t>Romans 10:17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152400"/>
            <a:ext cx="8610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Valid Basis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 …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“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reasoned from the Scriptures”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Acts 17:2</a:t>
            </a:r>
            <a:endParaRPr kumimoji="0" lang="en-US" sz="40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760F4F6-D38A-472B-91E7-9E004E9208DB}"/>
              </a:ext>
            </a:extLst>
          </p:cNvPr>
          <p:cNvGrpSpPr/>
          <p:nvPr/>
        </p:nvGrpSpPr>
        <p:grpSpPr>
          <a:xfrm>
            <a:off x="1439863" y="457200"/>
            <a:ext cx="6789737" cy="6540941"/>
            <a:chOff x="1287463" y="636147"/>
            <a:chExt cx="6789737" cy="6540941"/>
          </a:xfrm>
        </p:grpSpPr>
        <p:pic>
          <p:nvPicPr>
            <p:cNvPr id="15363" name="Picture 3" descr="wagon_whee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90773" y="1219200"/>
              <a:ext cx="6400800" cy="5957888"/>
            </a:xfrm>
            <a:prstGeom prst="rect">
              <a:avLst/>
            </a:prstGeom>
            <a:noFill/>
          </p:spPr>
        </p:pic>
        <p:sp>
          <p:nvSpPr>
            <p:cNvPr id="15364" name="Oval 4"/>
            <p:cNvSpPr>
              <a:spLocks noChangeArrowheads="1"/>
            </p:cNvSpPr>
            <p:nvPr/>
          </p:nvSpPr>
          <p:spPr bwMode="auto">
            <a:xfrm>
              <a:off x="3886200" y="3352800"/>
              <a:ext cx="1676400" cy="1524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653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Respect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653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for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464653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Authority</a:t>
              </a:r>
            </a:p>
          </p:txBody>
        </p:sp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 rot="-1367435">
              <a:off x="5257800" y="2971800"/>
              <a:ext cx="27051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Church Organization</a:t>
              </a: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 rot="187815">
              <a:off x="5486400" y="4038600"/>
              <a:ext cx="25908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Church Work</a:t>
              </a: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 rot="268030">
              <a:off x="1447800" y="3810000"/>
              <a:ext cx="24384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Social Gospel</a:t>
              </a: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 rot="1501393">
              <a:off x="1752600" y="2971800"/>
              <a:ext cx="2438400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Divorce / Rem.</a:t>
              </a: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 rot="-1589796">
              <a:off x="1287463" y="4927600"/>
              <a:ext cx="2827337" cy="406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Church Recreation</a:t>
              </a: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50BE6099-5942-4F8B-9DAB-0EEB157E7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320813">
              <a:off x="4484602" y="1992180"/>
              <a:ext cx="3112176" cy="4001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charset="0"/>
                  <a:ea typeface="+mn-ea"/>
                  <a:cs typeface="+mn-cs"/>
                </a:rPr>
                <a:t>One Church vs Denom.</a:t>
              </a:r>
            </a:p>
          </p:txBody>
        </p:sp>
      </p:grp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2038" y="1600200"/>
            <a:ext cx="8839200" cy="3375283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b="1" u="sng" dirty="0"/>
              <a:t>Zeal. Not lacking in Thessalonica</a:t>
            </a:r>
            <a:r>
              <a:rPr lang="en-US" sz="4000" b="1" dirty="0"/>
              <a:t>.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Not lacking in the faith of the Thessalonians.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1 Thessalonians 1:3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They were examples to others.</a:t>
            </a:r>
            <a:r>
              <a:rPr lang="en-US" sz="3200" dirty="0">
                <a:solidFill>
                  <a:srgbClr val="FF0000"/>
                </a:solidFill>
              </a:rPr>
              <a:t>1 Thessalonians. 1:7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Were busy sounding out the word. </a:t>
            </a:r>
            <a:r>
              <a:rPr lang="en-US" sz="3200" dirty="0">
                <a:solidFill>
                  <a:srgbClr val="FF0000"/>
                </a:solidFill>
              </a:rPr>
              <a:t>1 Thessalonians 1:8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Faith growing and abounding. </a:t>
            </a:r>
            <a:r>
              <a:rPr lang="en-US" sz="3200" dirty="0">
                <a:solidFill>
                  <a:srgbClr val="FF0000"/>
                </a:solidFill>
              </a:rPr>
              <a:t>2 Thessalonians 1:3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F3F6C9C-6B0F-44E5-B781-311CE2A6835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1"/>
            <a:ext cx="8763000" cy="4086760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4400" b="1" u="sng" dirty="0"/>
              <a:t>Steadfastness. Not lacking in Thessalonica</a:t>
            </a:r>
            <a:r>
              <a:rPr lang="en-US" sz="4400" b="1" dirty="0"/>
              <a:t>.</a:t>
            </a:r>
            <a:endParaRPr lang="en-US" sz="4400" b="1" u="sng" dirty="0"/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4000" dirty="0"/>
              <a:t>Thessalonians needed steadfastness.</a:t>
            </a:r>
            <a:br>
              <a:rPr lang="en-US" sz="4000" dirty="0"/>
            </a:br>
            <a:r>
              <a:rPr lang="en-US" sz="4000" b="1" dirty="0">
                <a:solidFill>
                  <a:srgbClr val="FF0000"/>
                </a:solidFill>
              </a:rPr>
              <a:t>1 Thessalonians 3:8</a:t>
            </a:r>
            <a:r>
              <a:rPr lang="en-US" sz="4000" dirty="0">
                <a:solidFill>
                  <a:srgbClr val="FF0000"/>
                </a:solidFill>
              </a:rPr>
              <a:t>, </a:t>
            </a:r>
            <a:r>
              <a:rPr lang="en-US" sz="4000" i="1" dirty="0">
                <a:solidFill>
                  <a:srgbClr val="FF0000"/>
                </a:solidFill>
              </a:rPr>
              <a:t>“</a:t>
            </a:r>
            <a:r>
              <a:rPr lang="en-US" sz="4000" b="1" i="1" dirty="0">
                <a:solidFill>
                  <a:srgbClr val="FF0000"/>
                </a:solidFill>
              </a:rPr>
              <a:t>We live, if ye stand fast in the Lord</a:t>
            </a:r>
            <a:r>
              <a:rPr lang="en-US" sz="4000" i="1" dirty="0">
                <a:solidFill>
                  <a:srgbClr val="FF0000"/>
                </a:solidFill>
              </a:rPr>
              <a:t>”</a:t>
            </a:r>
          </a:p>
          <a:p>
            <a:pPr lvl="2">
              <a:lnSpc>
                <a:spcPct val="90000"/>
              </a:lnSpc>
              <a:buClr>
                <a:schemeClr val="tx1"/>
              </a:buClr>
            </a:pPr>
            <a:r>
              <a:rPr lang="en-US" sz="3600" dirty="0"/>
              <a:t>Suffered persecution.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 Thessalonians 2:14; 3:1-4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32125" y="613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charset="0"/>
              <a:ea typeface="+mn-ea"/>
              <a:cs typeface="+mn-cs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61827" y="5715000"/>
            <a:ext cx="8839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Is your faith lacking steadfastness?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charset="0"/>
                <a:ea typeface="+mn-ea"/>
                <a:cs typeface="+mn-cs"/>
              </a:rPr>
              <a:t>cf. 1 Corinthians 15:58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93A8975-EC17-4E25-A1DF-648733D5305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00400"/>
            <a:ext cx="6400800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Franklin Gothic Book" panose="020B0503020102020204" pitchFamily="34" charset="0"/>
              </a:rPr>
              <a:t>1 Thessalonians 3:1-10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71529"/>
            <a:ext cx="8229600" cy="1338828"/>
          </a:xfrm>
          <a:noFill/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Lacking In Your Faith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2)</a:t>
            </a:r>
          </a:p>
        </p:txBody>
      </p:sp>
    </p:spTree>
    <p:extLst>
      <p:ext uri="{BB962C8B-B14F-4D97-AF65-F5344CB8AC3E}">
        <p14:creationId xmlns:p14="http://schemas.microsoft.com/office/powerpoint/2010/main" val="3413043985"/>
      </p:ext>
    </p:extLst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55071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</a:pPr>
            <a:r>
              <a:rPr lang="en-US" sz="4000" b="1" u="sng" dirty="0"/>
              <a:t>Growth</a:t>
            </a:r>
            <a:r>
              <a:rPr lang="en-US" sz="4000" b="1" dirty="0"/>
              <a:t>.</a:t>
            </a: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en-US" sz="3600" dirty="0"/>
              <a:t>Paul thankful for the growth of the faith of the Thessalonians. </a:t>
            </a:r>
            <a:r>
              <a:rPr lang="en-US" sz="3600" dirty="0">
                <a:solidFill>
                  <a:srgbClr val="FF0000"/>
                </a:solidFill>
              </a:rPr>
              <a:t>2 Thessalonians 1:3;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cf. 1 Thessalonians 3:5-7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4000" dirty="0"/>
              <a:t>Trials and temptations draw upon our faith and unless we make deposits, our faith will become bankrupt!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955925" y="605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28600" y="5486400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Is your faith lacking growth?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cf. 2 Peter 1:5-3:18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C68D2C6-D1EB-4394-8D8D-4BECBE23182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uiExpand="1" build="p"/>
      <p:bldP spid="348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34400" cy="322908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4800" b="1" u="sng" dirty="0"/>
              <a:t>Right Motive</a:t>
            </a:r>
            <a:r>
              <a:rPr lang="en-US" sz="4800" b="1" dirty="0"/>
              <a:t>.</a:t>
            </a:r>
            <a:br>
              <a:rPr lang="en-US" sz="4800" b="1" dirty="0"/>
            </a:br>
            <a:r>
              <a:rPr lang="en-US" sz="4000" dirty="0">
                <a:solidFill>
                  <a:srgbClr val="FF0000"/>
                </a:solidFill>
              </a:rPr>
              <a:t>cf. 1 Thessalonians 1:6-8</a:t>
            </a:r>
            <a:endParaRPr lang="en-US" sz="4800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4400" dirty="0"/>
              <a:t>Wrong Motives. </a:t>
            </a:r>
            <a:r>
              <a:rPr lang="en-US" sz="4000" dirty="0">
                <a:solidFill>
                  <a:srgbClr val="FF0000"/>
                </a:solidFill>
              </a:rPr>
              <a:t>(cf. Matthew 6:1-5; </a:t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>John 6:26)</a:t>
            </a:r>
            <a:endParaRPr lang="en-US" sz="44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4400" dirty="0"/>
              <a:t>Popularity. </a:t>
            </a:r>
            <a:r>
              <a:rPr lang="en-US" sz="4400" dirty="0">
                <a:solidFill>
                  <a:srgbClr val="FF0000"/>
                </a:solidFill>
              </a:rPr>
              <a:t>John 12:42-43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57200" y="5410200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What motivates you?</a:t>
            </a:r>
            <a:br>
              <a:rPr lang="en-US" sz="4000" b="1" dirty="0">
                <a:solidFill>
                  <a:srgbClr val="FF0000"/>
                </a:solidFill>
                <a:latin typeface="+mn-lt"/>
              </a:rPr>
            </a:br>
            <a:r>
              <a:rPr lang="en-US" sz="4000" b="1" dirty="0">
                <a:solidFill>
                  <a:srgbClr val="FF0000"/>
                </a:solidFill>
                <a:latin typeface="+mn-lt"/>
              </a:rPr>
              <a:t>1 Thessalonians 1:9-10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4798308-4D34-4A8F-B01F-7BEA6BCDAED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uiExpand="1" build="p"/>
      <p:bldP spid="358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8686800" cy="4343400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b="1" u="sng" dirty="0"/>
              <a:t>Obedience</a:t>
            </a:r>
            <a:r>
              <a:rPr lang="en-US" sz="4000" b="1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Acts 17:4</a:t>
            </a:r>
            <a:endParaRPr 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600" i="1" dirty="0"/>
              <a:t>“</a:t>
            </a:r>
            <a:r>
              <a:rPr lang="en-US" sz="4000" b="1" i="1" u="sng" dirty="0"/>
              <a:t>Turned</a:t>
            </a:r>
            <a:r>
              <a:rPr lang="en-US" sz="3600" b="1" i="1" dirty="0"/>
              <a:t> unto God from idols</a:t>
            </a:r>
            <a:r>
              <a:rPr lang="en-US" sz="3600" i="1" dirty="0"/>
              <a:t>.”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>
                <a:solidFill>
                  <a:srgbClr val="FF0000"/>
                </a:solidFill>
              </a:rPr>
              <a:t>1 Thessalonians 1:9; cf. Acts 19:19</a:t>
            </a:r>
          </a:p>
          <a:p>
            <a:pPr lvl="1">
              <a:buClr>
                <a:schemeClr val="tx1"/>
              </a:buClr>
            </a:pPr>
            <a:r>
              <a:rPr lang="en-US" sz="3600" dirty="0"/>
              <a:t>Faith without works is dead. </a:t>
            </a:r>
            <a:r>
              <a:rPr lang="en-US" sz="3600" dirty="0">
                <a:solidFill>
                  <a:srgbClr val="FF0000"/>
                </a:solidFill>
              </a:rPr>
              <a:t>James 2:17,20,26</a:t>
            </a:r>
          </a:p>
          <a:p>
            <a:pPr lvl="1">
              <a:buClr>
                <a:schemeClr val="tx1"/>
              </a:buClr>
            </a:pPr>
            <a:r>
              <a:rPr lang="en-US" sz="3600" dirty="0"/>
              <a:t>Works makes faith perfect or complete. 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James 2:22</a:t>
            </a:r>
          </a:p>
          <a:p>
            <a:pPr lvl="1">
              <a:buClr>
                <a:schemeClr val="tx1"/>
              </a:buClr>
            </a:pPr>
            <a:r>
              <a:rPr lang="en-US" sz="3600" dirty="0"/>
              <a:t>Obedience necessary. </a:t>
            </a:r>
            <a:r>
              <a:rPr lang="en-US" sz="3600" dirty="0">
                <a:solidFill>
                  <a:srgbClr val="FF0000"/>
                </a:solidFill>
              </a:rPr>
              <a:t>Hebrews 5:8-9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4800" y="57150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Is your faith lacking in obedience?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Matthew 7:21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1622B50-F147-40F8-B77D-EEF140EF121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  <p:bldP spid="368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057400"/>
            <a:ext cx="4038600" cy="2215991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400" b="1" u="sng" dirty="0"/>
              <a:t>A valid basis</a:t>
            </a:r>
            <a:r>
              <a:rPr lang="en-US" sz="4400" b="1" dirty="0"/>
              <a:t>.</a:t>
            </a:r>
          </a:p>
          <a:p>
            <a:pPr>
              <a:buClr>
                <a:schemeClr val="tx1"/>
              </a:buClr>
            </a:pPr>
            <a:r>
              <a:rPr lang="en-US" sz="4400" b="1" u="sng" dirty="0"/>
              <a:t>Zeal</a:t>
            </a:r>
            <a:r>
              <a:rPr lang="en-US" sz="4400" b="1" dirty="0"/>
              <a:t>.</a:t>
            </a:r>
          </a:p>
          <a:p>
            <a:pPr>
              <a:buClr>
                <a:schemeClr val="tx1"/>
              </a:buClr>
            </a:pPr>
            <a:r>
              <a:rPr lang="en-US" sz="4000" b="1" u="sng" dirty="0"/>
              <a:t>Steadfastness</a:t>
            </a:r>
            <a:r>
              <a:rPr lang="en-US" sz="4000" b="1" dirty="0"/>
              <a:t>.</a:t>
            </a:r>
            <a:endParaRPr lang="en-US" sz="3200" b="1" dirty="0"/>
          </a:p>
        </p:txBody>
      </p:sp>
      <p:sp>
        <p:nvSpPr>
          <p:cNvPr id="37894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572000" y="2057399"/>
            <a:ext cx="4038600" cy="2215991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b="1" u="sng" dirty="0"/>
              <a:t>Growth</a:t>
            </a:r>
            <a:r>
              <a:rPr lang="en-US" sz="4000" b="1" dirty="0"/>
              <a:t>.</a:t>
            </a:r>
          </a:p>
          <a:p>
            <a:pPr>
              <a:buClr>
                <a:schemeClr val="tx1"/>
              </a:buClr>
            </a:pPr>
            <a:r>
              <a:rPr lang="en-US" sz="4400" b="1" u="sng" dirty="0"/>
              <a:t>Right Motive</a:t>
            </a:r>
            <a:r>
              <a:rPr lang="en-US" sz="4400" b="1" dirty="0"/>
              <a:t>.</a:t>
            </a:r>
          </a:p>
          <a:p>
            <a:pPr>
              <a:buClr>
                <a:schemeClr val="tx1"/>
              </a:buClr>
            </a:pPr>
            <a:r>
              <a:rPr lang="en-US" sz="4400" b="1" u="sng" dirty="0"/>
              <a:t>Obedience</a:t>
            </a:r>
            <a:r>
              <a:rPr lang="en-US" sz="4400" b="1" dirty="0"/>
              <a:t>.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52401" y="5257800"/>
            <a:ext cx="8839200" cy="13849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Paul prayed night and day that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i="1" dirty="0">
                <a:solidFill>
                  <a:srgbClr val="FF0000"/>
                </a:solidFill>
              </a:rPr>
              <a:t>“</a:t>
            </a:r>
            <a:r>
              <a:rPr lang="en-US" sz="2800" b="1" i="1" dirty="0">
                <a:solidFill>
                  <a:srgbClr val="FF0000"/>
                </a:solidFill>
              </a:rPr>
              <a:t>we may see your face, and may </a:t>
            </a:r>
            <a:r>
              <a:rPr lang="en-US" sz="2800" b="1" i="1" u="sng" dirty="0">
                <a:solidFill>
                  <a:srgbClr val="FF0000"/>
                </a:solidFill>
              </a:rPr>
              <a:t>perfect that which is lacking in your faith</a:t>
            </a:r>
            <a:r>
              <a:rPr lang="en-US" sz="2800" i="1" dirty="0">
                <a:solidFill>
                  <a:srgbClr val="FF0000"/>
                </a:solidFill>
              </a:rPr>
              <a:t>.”</a:t>
            </a:r>
            <a:r>
              <a:rPr lang="en-US" sz="2800" b="1" dirty="0">
                <a:solidFill>
                  <a:srgbClr val="FF0000"/>
                </a:solidFill>
              </a:rPr>
              <a:t> 1 Thessalonians 3:10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9078617-E6A8-4C62-B12F-FF74F35DB61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60573"/>
            <a:ext cx="7772400" cy="161582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Some Things That Faith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May Be Lacking …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257576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400" dirty="0"/>
              <a:t>Paul travels to </a:t>
            </a:r>
            <a:r>
              <a:rPr lang="en-US" sz="3600" u="sng" dirty="0"/>
              <a:t>THESSALONICA</a:t>
            </a:r>
            <a:r>
              <a:rPr lang="en-US" sz="4400" dirty="0"/>
              <a:t>. </a:t>
            </a:r>
            <a:br>
              <a:rPr lang="en-US" sz="4400" dirty="0"/>
            </a:br>
            <a:r>
              <a:rPr lang="en-US" sz="4400" dirty="0">
                <a:solidFill>
                  <a:srgbClr val="FF0000"/>
                </a:solidFill>
              </a:rPr>
              <a:t>Acts 17:1-15</a:t>
            </a:r>
          </a:p>
          <a:p>
            <a:pPr lvl="1">
              <a:buClr>
                <a:schemeClr val="tx1"/>
              </a:buClr>
            </a:pPr>
            <a:r>
              <a:rPr lang="en-US" sz="4400" dirty="0"/>
              <a:t>Some believe him. (Greeks and chief women). </a:t>
            </a:r>
            <a:r>
              <a:rPr lang="en-US" sz="4400" dirty="0">
                <a:solidFill>
                  <a:srgbClr val="FF0000"/>
                </a:solidFill>
              </a:rPr>
              <a:t>Acts 17:4</a:t>
            </a:r>
          </a:p>
          <a:p>
            <a:pPr lvl="1">
              <a:buClr>
                <a:schemeClr val="tx1"/>
              </a:buClr>
            </a:pPr>
            <a:r>
              <a:rPr lang="en-US" sz="4400" dirty="0"/>
              <a:t>Adverse reaction to Paul’s preaching. </a:t>
            </a:r>
            <a:br>
              <a:rPr lang="en-US" sz="4400" dirty="0"/>
            </a:br>
            <a:r>
              <a:rPr lang="en-US" sz="4400" dirty="0">
                <a:solidFill>
                  <a:srgbClr val="FF0000"/>
                </a:solidFill>
              </a:rPr>
              <a:t>Acts 17:5-9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06463"/>
            <a:ext cx="8686800" cy="477053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4400" dirty="0"/>
              <a:t>Accusation: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Preaching against Caesar, declaring another king. </a:t>
            </a:r>
            <a:r>
              <a:rPr lang="en-US" sz="4000" dirty="0">
                <a:solidFill>
                  <a:srgbClr val="FF0000"/>
                </a:solidFill>
              </a:rPr>
              <a:t>Acts 17:7</a:t>
            </a:r>
          </a:p>
          <a:p>
            <a:pPr>
              <a:spcBef>
                <a:spcPts val="0"/>
              </a:spcBef>
              <a:buNone/>
            </a:pPr>
            <a:r>
              <a:rPr lang="en-US" sz="3600" dirty="0">
                <a:solidFill>
                  <a:srgbClr val="FF0000"/>
                </a:solidFill>
              </a:rPr>
              <a:t>1 Thessalonians 2:11-12</a:t>
            </a:r>
            <a:r>
              <a:rPr lang="en-US" sz="3600" dirty="0"/>
              <a:t>, </a:t>
            </a:r>
            <a:r>
              <a:rPr lang="en-US" sz="3600" i="1" dirty="0"/>
              <a:t>“Ye know how we (dealt with) each one of you, as a father with his own children, exhorting you, and encouraging (you), and testifying, to the end that ye should walk worthily of God, who calleth </a:t>
            </a:r>
            <a:r>
              <a:rPr lang="en-US" sz="3600" i="1" u="sng" dirty="0"/>
              <a:t>you into his own kingdom</a:t>
            </a:r>
            <a:r>
              <a:rPr lang="en-US" sz="3600" i="1" dirty="0"/>
              <a:t> and glory.”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BBBB6CE-3B90-4543-ABF6-A6E60008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62050"/>
            <a:ext cx="8763000" cy="5632311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3600" dirty="0"/>
              <a:t>Paul and Silas flee to </a:t>
            </a:r>
            <a:r>
              <a:rPr lang="en-US" sz="3200" u="sng" dirty="0"/>
              <a:t>BEROEA</a:t>
            </a:r>
            <a:r>
              <a:rPr lang="en-US" sz="36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Acts 17:10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Silas and Timothy left behind in Beroea. </a:t>
            </a:r>
            <a:r>
              <a:rPr lang="en-US" sz="3200" dirty="0">
                <a:solidFill>
                  <a:srgbClr val="FF0000"/>
                </a:solidFill>
              </a:rPr>
              <a:t>Acts 17:14</a:t>
            </a:r>
          </a:p>
          <a:p>
            <a:pPr>
              <a:buClr>
                <a:schemeClr val="tx1"/>
              </a:buClr>
            </a:pPr>
            <a:r>
              <a:rPr lang="en-US" sz="3600" dirty="0"/>
              <a:t>Soon leaves Beroea because of the Jews from Thessalonians </a:t>
            </a:r>
            <a:r>
              <a:rPr lang="en-US" sz="3600" dirty="0">
                <a:solidFill>
                  <a:srgbClr val="FF0000"/>
                </a:solidFill>
              </a:rPr>
              <a:t>Acts 17:10-14;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cf. 1 Thessalonians 2:14-15</a:t>
            </a:r>
          </a:p>
          <a:p>
            <a:pPr>
              <a:buClr>
                <a:schemeClr val="tx1"/>
              </a:buClr>
            </a:pPr>
            <a:r>
              <a:rPr lang="en-US" sz="3600" dirty="0"/>
              <a:t>Paul goes to </a:t>
            </a:r>
            <a:r>
              <a:rPr lang="en-US" sz="3200" u="sng" dirty="0"/>
              <a:t>ATHENS</a:t>
            </a:r>
            <a:r>
              <a:rPr lang="en-US" sz="3600" dirty="0"/>
              <a:t>. </a:t>
            </a:r>
            <a:r>
              <a:rPr lang="en-US" sz="3600" dirty="0">
                <a:solidFill>
                  <a:srgbClr val="FF0000"/>
                </a:solidFill>
              </a:rPr>
              <a:t>Acts 17:15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Timothy joins Paul in Athens and is sent back to Thessalonica </a:t>
            </a:r>
            <a:r>
              <a:rPr lang="en-US" sz="3200" dirty="0">
                <a:solidFill>
                  <a:srgbClr val="FF0000"/>
                </a:solidFill>
              </a:rPr>
              <a:t>1 Thessalonians 3:1, 5</a:t>
            </a:r>
          </a:p>
          <a:p>
            <a:pPr lvl="1">
              <a:buClr>
                <a:schemeClr val="tx1"/>
              </a:buClr>
            </a:pPr>
            <a:r>
              <a:rPr lang="en-US" sz="3200" dirty="0"/>
              <a:t>Timothy to </a:t>
            </a:r>
            <a:r>
              <a:rPr lang="en-US" sz="3200" i="1" dirty="0"/>
              <a:t>“</a:t>
            </a:r>
            <a:r>
              <a:rPr lang="en-US" sz="3200" b="1" i="1" dirty="0"/>
              <a:t>establish you and comfort you concerning your faith</a:t>
            </a:r>
            <a:r>
              <a:rPr lang="en-US" sz="3200" i="1" dirty="0"/>
              <a:t>” </a:t>
            </a:r>
            <a:r>
              <a:rPr lang="en-US" sz="3200" dirty="0">
                <a:solidFill>
                  <a:srgbClr val="FF0000"/>
                </a:solidFill>
              </a:rPr>
              <a:t>1 Thessalonians 3:2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206356E-26C9-4678-8DBA-11392DAA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991110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4000" dirty="0"/>
              <a:t>Paul travels to </a:t>
            </a:r>
            <a:r>
              <a:rPr lang="en-US" sz="3200" u="sng" dirty="0"/>
              <a:t>CORINTH</a:t>
            </a:r>
            <a:r>
              <a:rPr lang="en-US" sz="4000" dirty="0"/>
              <a:t>. </a:t>
            </a:r>
            <a:r>
              <a:rPr lang="en-US" sz="4000" dirty="0">
                <a:solidFill>
                  <a:srgbClr val="FF0000"/>
                </a:solidFill>
              </a:rPr>
              <a:t>Acts 18:1</a:t>
            </a:r>
          </a:p>
          <a:p>
            <a:pPr>
              <a:buClr>
                <a:schemeClr val="tx1"/>
              </a:buClr>
            </a:pPr>
            <a:r>
              <a:rPr lang="en-US" sz="4000" dirty="0"/>
              <a:t>Timothy joins Paul – </a:t>
            </a:r>
            <a:r>
              <a:rPr lang="en-US" sz="4400" u="sng" dirty="0"/>
              <a:t>reports GOOD news</a:t>
            </a:r>
            <a:endParaRPr lang="en-US" sz="4000" u="sng" dirty="0"/>
          </a:p>
          <a:p>
            <a:pPr marL="319088" lvl="1" indent="0">
              <a:buNone/>
            </a:pPr>
            <a:endParaRPr lang="en-US" sz="3600" dirty="0"/>
          </a:p>
          <a:p>
            <a:pPr lvl="1">
              <a:buClr>
                <a:schemeClr val="tx1"/>
              </a:buClr>
            </a:pPr>
            <a:r>
              <a:rPr lang="en-US" sz="3600" dirty="0"/>
              <a:t>Good news of faith and love.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 Thessalonians 3:6-10, </a:t>
            </a:r>
            <a:r>
              <a:rPr lang="en-US" sz="3600" i="1" dirty="0">
                <a:solidFill>
                  <a:srgbClr val="FF0000"/>
                </a:solidFill>
              </a:rPr>
              <a:t>“Joy”</a:t>
            </a:r>
          </a:p>
          <a:p>
            <a:pPr lvl="1">
              <a:buNone/>
            </a:pPr>
            <a:endParaRPr lang="en-US" sz="3600" i="1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en-US" sz="3600" dirty="0">
                <a:solidFill>
                  <a:srgbClr val="FF0000"/>
                </a:solidFill>
              </a:rPr>
              <a:t>cf. Proverbs 25:25, </a:t>
            </a:r>
            <a:r>
              <a:rPr lang="en-US" sz="3600" i="1" dirty="0">
                <a:solidFill>
                  <a:srgbClr val="FF0000"/>
                </a:solidFill>
              </a:rPr>
              <a:t>“As cold waters to a thirsty soul, so is good news from a far country.”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458DCC-A85E-4308-9DA7-057AEB5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3546" y="1569452"/>
            <a:ext cx="8915400" cy="4755148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3200" dirty="0"/>
              <a:t>The relationship between Paul and the Thessalonians is considered under three headings:</a:t>
            </a:r>
          </a:p>
          <a:p>
            <a:pPr marL="461963" indent="-461963">
              <a:buNone/>
            </a:pPr>
            <a:r>
              <a:rPr lang="en-US" sz="3200" dirty="0"/>
              <a:t>(1) The Thessalonians’ reception of the gospel as God’s message. </a:t>
            </a:r>
            <a:r>
              <a:rPr lang="en-US" sz="3200" dirty="0">
                <a:solidFill>
                  <a:srgbClr val="FF0000"/>
                </a:solidFill>
              </a:rPr>
              <a:t>(1 Thessalonians 2:13)</a:t>
            </a:r>
          </a:p>
          <a:p>
            <a:pPr marL="461963" indent="-461963">
              <a:buNone/>
            </a:pPr>
            <a:r>
              <a:rPr lang="en-US" sz="3200" dirty="0"/>
              <a:t> (2) The strong opposition brought on by the message which they had received. </a:t>
            </a:r>
            <a:r>
              <a:rPr lang="en-US" sz="3200" dirty="0">
                <a:solidFill>
                  <a:srgbClr val="FF0000"/>
                </a:solidFill>
              </a:rPr>
              <a:t>(1 Thessalonians 2:14-16)</a:t>
            </a:r>
          </a:p>
          <a:p>
            <a:pPr marL="461963" indent="-461963">
              <a:buNone/>
            </a:pPr>
            <a:r>
              <a:rPr lang="en-US" sz="3200" dirty="0"/>
              <a:t>(3) The prolonged separation of Paul from the Thessalonians because of the hindrance of Satan </a:t>
            </a:r>
            <a:br>
              <a:rPr lang="en-US" sz="3200" dirty="0"/>
            </a:br>
            <a:r>
              <a:rPr lang="en-US" sz="3200" dirty="0">
                <a:solidFill>
                  <a:srgbClr val="FF0000"/>
                </a:solidFill>
              </a:rPr>
              <a:t>(1 Thessalonians 2:17-20)</a:t>
            </a:r>
            <a:r>
              <a:rPr lang="en-US" sz="3200" dirty="0"/>
              <a:t>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F2F2EA-9E14-493F-A434-24E5CF8A6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415057057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828324"/>
            <a:ext cx="8610600" cy="3200876"/>
          </a:xfrm>
        </p:spPr>
        <p:txBody>
          <a:bodyPr>
            <a:spAutoFit/>
          </a:bodyPr>
          <a:lstStyle/>
          <a:p>
            <a:pPr>
              <a:buClr>
                <a:schemeClr val="tx1"/>
              </a:buClr>
            </a:pPr>
            <a:r>
              <a:rPr lang="en-US" sz="3200" dirty="0"/>
              <a:t>This same theme continues in 1</a:t>
            </a:r>
            <a:r>
              <a:rPr lang="en-US" sz="3200" dirty="0">
                <a:solidFill>
                  <a:srgbClr val="FF0000"/>
                </a:solidFill>
              </a:rPr>
              <a:t> Thessalonians 3:1-10 </a:t>
            </a:r>
            <a:r>
              <a:rPr lang="en-US" sz="3200" dirty="0"/>
              <a:t>Here we learn how:</a:t>
            </a:r>
          </a:p>
          <a:p>
            <a:pPr marL="461963" indent="-461963">
              <a:buNone/>
            </a:pPr>
            <a:r>
              <a:rPr lang="en-US" sz="3200" dirty="0"/>
              <a:t>(1) Their need had been met by the coming of Timothy. </a:t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1 Thessalonians 3:1-5</a:t>
            </a:r>
          </a:p>
          <a:p>
            <a:pPr marL="461963" indent="-461963">
              <a:buNone/>
            </a:pPr>
            <a:r>
              <a:rPr lang="en-US" sz="3200" dirty="0"/>
              <a:t>(2) Paul’s need had also been met by Timothy’s encouraging report. </a:t>
            </a:r>
            <a:r>
              <a:rPr lang="en-US" sz="3200" dirty="0">
                <a:solidFill>
                  <a:srgbClr val="FF0000"/>
                </a:solidFill>
              </a:rPr>
              <a:t>1 Thessalonians 3:6-10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7B5E7D1-69BF-48AB-8260-DE769CC7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437903298"/>
      </p:ext>
    </p:extLst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2621"/>
            <a:ext cx="8839200" cy="526297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chemeClr val="tx1"/>
              </a:buClr>
            </a:pPr>
            <a:r>
              <a:rPr lang="en-US" sz="4000" dirty="0"/>
              <a:t>Timothy joins Paul – </a:t>
            </a:r>
            <a:r>
              <a:rPr lang="en-US" sz="4400" u="sng" dirty="0"/>
              <a:t>reports BAD news</a:t>
            </a:r>
            <a:r>
              <a:rPr lang="en-US" sz="4000" dirty="0"/>
              <a:t>.</a:t>
            </a:r>
          </a:p>
          <a:p>
            <a:pPr>
              <a:spcBef>
                <a:spcPts val="0"/>
              </a:spcBef>
              <a:buNone/>
            </a:pPr>
            <a:endParaRPr lang="en-US" sz="4000" dirty="0"/>
          </a:p>
          <a:p>
            <a:pPr>
              <a:spcBef>
                <a:spcPts val="0"/>
              </a:spcBef>
              <a:buNone/>
            </a:pPr>
            <a:r>
              <a:rPr lang="en-US" sz="3600" b="1" dirty="0"/>
              <a:t>Continued problems: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600" dirty="0"/>
              <a:t>Immoral practices. </a:t>
            </a:r>
            <a:r>
              <a:rPr lang="en-US" sz="3600" dirty="0">
                <a:solidFill>
                  <a:srgbClr val="FF0000"/>
                </a:solidFill>
              </a:rPr>
              <a:t>1 Thessalonians 4:3ff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600" dirty="0"/>
              <a:t>Idleness. </a:t>
            </a:r>
            <a:r>
              <a:rPr lang="en-US" sz="3600" dirty="0">
                <a:solidFill>
                  <a:srgbClr val="FF0000"/>
                </a:solidFill>
              </a:rPr>
              <a:t>1 Thessalonians 4:11-12;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cf. 2 Thessalonians 3:10-11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i="1" dirty="0">
                <a:solidFill>
                  <a:srgbClr val="FF0000"/>
                </a:solidFill>
              </a:rPr>
              <a:t>“</a:t>
            </a:r>
            <a:r>
              <a:rPr lang="en-US" sz="3600" b="1" i="1" dirty="0">
                <a:solidFill>
                  <a:srgbClr val="FF0000"/>
                </a:solidFill>
              </a:rPr>
              <a:t>If any will not work, neither let him eat</a:t>
            </a:r>
            <a:r>
              <a:rPr lang="en-US" sz="3600" dirty="0">
                <a:solidFill>
                  <a:srgbClr val="FF0000"/>
                </a:solidFill>
              </a:rPr>
              <a:t>”</a:t>
            </a:r>
          </a:p>
          <a:p>
            <a:pPr lvl="1">
              <a:spcBef>
                <a:spcPts val="0"/>
              </a:spcBef>
              <a:buClr>
                <a:schemeClr val="tx1"/>
              </a:buClr>
            </a:pPr>
            <a:r>
              <a:rPr lang="en-US" sz="3600" dirty="0"/>
              <a:t>Error about the second coming.</a:t>
            </a:r>
            <a:br>
              <a:rPr lang="en-US" sz="3600" dirty="0"/>
            </a:br>
            <a:r>
              <a:rPr lang="en-US" sz="3600" dirty="0">
                <a:solidFill>
                  <a:srgbClr val="FF0000"/>
                </a:solidFill>
              </a:rPr>
              <a:t>1 Thessalonians 4:13ff; cf. 2 Thessalonians 2:1ff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509D854-5E48-4275-ADBF-3389ECA38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686800" cy="5073184"/>
          </a:xfr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US" sz="4800" dirty="0"/>
              <a:t>Paul’s desire to come to them.</a:t>
            </a:r>
            <a:br>
              <a:rPr lang="en-US" sz="4800" dirty="0"/>
            </a:br>
            <a:endParaRPr lang="en-US" sz="4800" dirty="0"/>
          </a:p>
          <a:p>
            <a:pPr lvl="1">
              <a:buClr>
                <a:schemeClr val="tx1"/>
              </a:buClr>
            </a:pPr>
            <a:r>
              <a:rPr lang="en-US" sz="4400" i="1" dirty="0">
                <a:solidFill>
                  <a:srgbClr val="FF0000"/>
                </a:solidFill>
              </a:rPr>
              <a:t>“</a:t>
            </a:r>
            <a:r>
              <a:rPr lang="en-US" sz="4400" b="1" i="1" dirty="0">
                <a:solidFill>
                  <a:srgbClr val="FF0000"/>
                </a:solidFill>
              </a:rPr>
              <a:t>See your face</a:t>
            </a:r>
            <a:r>
              <a:rPr lang="en-US" sz="4400" i="1" dirty="0">
                <a:solidFill>
                  <a:srgbClr val="FF0000"/>
                </a:solidFill>
              </a:rPr>
              <a:t>.”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4400" b="1" dirty="0">
                <a:solidFill>
                  <a:srgbClr val="FF0000"/>
                </a:solidFill>
              </a:rPr>
              <a:t>1 Thessalonians 3:6, 10</a:t>
            </a:r>
          </a:p>
          <a:p>
            <a:pPr lvl="1">
              <a:buNone/>
            </a:pPr>
            <a:endParaRPr lang="en-US" sz="3200" dirty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4800" i="1" dirty="0">
                <a:solidFill>
                  <a:srgbClr val="FF0000"/>
                </a:solidFill>
              </a:rPr>
              <a:t>“</a:t>
            </a:r>
            <a:r>
              <a:rPr lang="en-US" sz="4800" b="1" i="1" dirty="0">
                <a:solidFill>
                  <a:srgbClr val="FF0000"/>
                </a:solidFill>
              </a:rPr>
              <a:t>Perfect that which is lacking in your faith</a:t>
            </a:r>
            <a:r>
              <a:rPr lang="en-US" sz="4800" i="1" dirty="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2535BE-C90E-4FA1-A26D-8E12E81C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40475"/>
            <a:ext cx="7772400" cy="877163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Background</a:t>
            </a:r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7556</TotalTime>
  <Words>970</Words>
  <Application>Microsoft Office PowerPoint</Application>
  <PresentationFormat>On-screen Show (4:3)</PresentationFormat>
  <Paragraphs>107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Franklin Gothic Book</vt:lpstr>
      <vt:lpstr>Perpetua</vt:lpstr>
      <vt:lpstr>Tahoma</vt:lpstr>
      <vt:lpstr>Wingdings</vt:lpstr>
      <vt:lpstr>Wingdings 2</vt:lpstr>
      <vt:lpstr>Theme10</vt:lpstr>
      <vt:lpstr>Lacking In Your Faith</vt:lpstr>
      <vt:lpstr>Background</vt:lpstr>
      <vt:lpstr>Background</vt:lpstr>
      <vt:lpstr>Background</vt:lpstr>
      <vt:lpstr>Background</vt:lpstr>
      <vt:lpstr>Background</vt:lpstr>
      <vt:lpstr>Background</vt:lpstr>
      <vt:lpstr>Background</vt:lpstr>
      <vt:lpstr>Background</vt:lpstr>
      <vt:lpstr>“Perfect What Is Lacking”</vt:lpstr>
      <vt:lpstr>Some Things That Faith  May Be Lacking …</vt:lpstr>
      <vt:lpstr>PowerPoint Presentation</vt:lpstr>
      <vt:lpstr>Some Things That Faith  May Be Lacking …</vt:lpstr>
      <vt:lpstr>Some Things That Faith  May Be Lacking …</vt:lpstr>
      <vt:lpstr>Lacking In Your Faith (Part 2)</vt:lpstr>
      <vt:lpstr>Some Things That Faith  May Be Lacking …</vt:lpstr>
      <vt:lpstr>Some Things That Faith  May Be Lacking …</vt:lpstr>
      <vt:lpstr>Some Things That Faith  May Be Lacking …</vt:lpstr>
      <vt:lpstr>Some Things That Faith  May Be Lacking …</vt:lpstr>
    </vt:vector>
  </TitlesOfParts>
  <Company>Fifth Street East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Lacking In Your Faith</dc:title>
  <dc:creator>Micky D. Galloway</dc:creator>
  <cp:lastModifiedBy>Richard Lidh</cp:lastModifiedBy>
  <cp:revision>78</cp:revision>
  <cp:lastPrinted>2022-04-16T20:50:24Z</cp:lastPrinted>
  <dcterms:created xsi:type="dcterms:W3CDTF">2004-11-20T22:25:19Z</dcterms:created>
  <dcterms:modified xsi:type="dcterms:W3CDTF">2022-04-16T20:50:46Z</dcterms:modified>
</cp:coreProperties>
</file>